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3" r:id="rId3"/>
    <p:sldId id="264" r:id="rId4"/>
    <p:sldId id="275" r:id="rId5"/>
    <p:sldId id="281" r:id="rId6"/>
    <p:sldId id="280" r:id="rId7"/>
    <p:sldId id="276" r:id="rId8"/>
    <p:sldId id="277" r:id="rId9"/>
    <p:sldId id="278" r:id="rId10"/>
    <p:sldId id="26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66FF33"/>
    <a:srgbClr val="FFFFFF"/>
    <a:srgbClr val="003374"/>
    <a:srgbClr val="3A5896"/>
    <a:srgbClr val="385592"/>
    <a:srgbClr val="173A8D"/>
    <a:srgbClr val="D6DEEA"/>
    <a:srgbClr val="9F9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659467"/>
            <a:ext cx="7869890" cy="451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28925"/>
            <a:ext cx="7869890" cy="12940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8"/>
            <a:ext cx="9146024" cy="6859518"/>
          </a:xfrm>
          <a:prstGeom prst="rect">
            <a:avLst/>
          </a:prstGeom>
        </p:spPr>
      </p:pic>
      <p:pic>
        <p:nvPicPr>
          <p:cNvPr id="4" name="Picture 4" descr="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682" r="5362" b="15961"/>
          <a:stretch>
            <a:fillRect/>
          </a:stretch>
        </p:blipFill>
        <p:spPr bwMode="auto">
          <a:xfrm>
            <a:off x="126124" y="61841"/>
            <a:ext cx="5758759" cy="364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620" y="3934848"/>
            <a:ext cx="8612734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Государственное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бюджетное учреждение здравоохранения Республики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Коми «Княжпогостская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центральная районная больница</a:t>
            </a:r>
          </a:p>
        </p:txBody>
      </p:sp>
      <p:pic>
        <p:nvPicPr>
          <p:cNvPr id="1028" name="Picture 4" descr="https://im0-tub-ru.yandex.net/i?id=24f8e14cde6e3bf1ce5a523b027e1650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90" y="409143"/>
            <a:ext cx="2348686" cy="176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36177" y="2295844"/>
            <a:ext cx="23530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Республика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Коми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02 Инструментальная музы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3325" y="3494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31" y="709120"/>
            <a:ext cx="7869890" cy="10559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</a:rPr>
              <a:t>ГБУЗ РК «</a:t>
            </a:r>
            <a:r>
              <a:rPr lang="ru-RU" sz="3200" b="1" dirty="0" err="1">
                <a:solidFill>
                  <a:srgbClr val="FFFFFF"/>
                </a:solidFill>
              </a:rPr>
              <a:t>Княжпогостская</a:t>
            </a:r>
            <a:r>
              <a:rPr lang="ru-RU" sz="3200" b="1" dirty="0">
                <a:solidFill>
                  <a:srgbClr val="FFFFFF"/>
                </a:solidFill>
              </a:rPr>
              <a:t> центральная </a:t>
            </a:r>
            <a:r>
              <a:rPr lang="ru-RU" sz="3200" b="1" dirty="0" smtClean="0">
                <a:solidFill>
                  <a:srgbClr val="FFFFFF"/>
                </a:solidFill>
              </a:rPr>
              <a:t/>
            </a:r>
            <a:br>
              <a:rPr lang="ru-RU" sz="3200" b="1" dirty="0" smtClean="0">
                <a:solidFill>
                  <a:srgbClr val="FFFFFF"/>
                </a:solidFill>
              </a:rPr>
            </a:br>
            <a:r>
              <a:rPr lang="ru-RU" sz="3200" b="1" dirty="0" smtClean="0">
                <a:solidFill>
                  <a:srgbClr val="FFFFFF"/>
                </a:solidFill>
              </a:rPr>
              <a:t>районная </a:t>
            </a:r>
            <a:r>
              <a:rPr lang="ru-RU" sz="3200" b="1" dirty="0">
                <a:solidFill>
                  <a:srgbClr val="FFFFFF"/>
                </a:solidFill>
              </a:rPr>
              <a:t>больница» </a:t>
            </a:r>
            <a:r>
              <a:rPr lang="ru-RU" sz="2400" b="1" dirty="0" smtClean="0">
                <a:solidFill>
                  <a:srgbClr val="FFFFFF"/>
                </a:solidFill>
              </a:rPr>
              <a:t/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/>
            </a:r>
            <a:br>
              <a:rPr lang="ru-RU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644" y="4225158"/>
            <a:ext cx="76524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566" y="1771195"/>
            <a:ext cx="8024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Контактные данные: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9900"/>
                </a:solidFill>
              </a:rPr>
              <a:t>Приёмная главного врача </a:t>
            </a:r>
            <a:r>
              <a:rPr lang="ru-RU" sz="2000" b="1" dirty="0"/>
              <a:t>- </a:t>
            </a:r>
            <a:r>
              <a:rPr lang="ru-RU" sz="2000" b="1" dirty="0" smtClean="0"/>
              <a:t>8(82139</a:t>
            </a:r>
            <a:r>
              <a:rPr lang="ru-RU" sz="2000" b="1" dirty="0"/>
              <a:t>) 21-4-95</a:t>
            </a:r>
            <a:endParaRPr lang="ru-RU" sz="2000" dirty="0"/>
          </a:p>
          <a:p>
            <a:r>
              <a:rPr lang="ru-RU" sz="2000" b="1" dirty="0">
                <a:solidFill>
                  <a:srgbClr val="009900"/>
                </a:solidFill>
              </a:rPr>
              <a:t>Отдел кадров </a:t>
            </a:r>
            <a:r>
              <a:rPr lang="ru-RU" sz="2000" b="1" dirty="0"/>
              <a:t>- 89220881163</a:t>
            </a:r>
            <a:endParaRPr lang="ru-RU" sz="2000" dirty="0"/>
          </a:p>
          <a:p>
            <a:r>
              <a:rPr lang="ru-RU" sz="2000" b="1" dirty="0"/>
              <a:t>Ожидаем вашего звонка: Понедельник - Четверг с 09.00 до 16.00</a:t>
            </a:r>
            <a:endParaRPr lang="ru-RU" sz="2000" dirty="0"/>
          </a:p>
          <a:p>
            <a:endParaRPr lang="ru-RU" sz="2000" b="1" dirty="0" smtClean="0">
              <a:solidFill>
                <a:srgbClr val="009900"/>
              </a:solidFill>
            </a:endParaRPr>
          </a:p>
          <a:p>
            <a:r>
              <a:rPr lang="ru-RU" sz="2000" b="1" dirty="0" smtClean="0">
                <a:solidFill>
                  <a:srgbClr val="009900"/>
                </a:solidFill>
              </a:rPr>
              <a:t>Сайт </a:t>
            </a:r>
            <a:r>
              <a:rPr lang="ru-RU" sz="2000" b="1" dirty="0"/>
              <a:t>– </a:t>
            </a:r>
            <a:r>
              <a:rPr lang="ru-RU" sz="2000" b="1" dirty="0" err="1"/>
              <a:t>КняжпогостскаяЦРБ.рф</a:t>
            </a:r>
            <a:endParaRPr lang="ru-RU" sz="2000" dirty="0"/>
          </a:p>
          <a:p>
            <a:r>
              <a:rPr lang="ru-RU" sz="2000" b="1" dirty="0">
                <a:solidFill>
                  <a:srgbClr val="009900"/>
                </a:solidFill>
              </a:rPr>
              <a:t>Электронная почта </a:t>
            </a:r>
            <a:r>
              <a:rPr lang="ru-RU" sz="2000" b="1" dirty="0"/>
              <a:t>– </a:t>
            </a:r>
            <a:r>
              <a:rPr lang="en-US" sz="2000" b="1" dirty="0" err="1"/>
              <a:t>kadrykcrb</a:t>
            </a:r>
            <a:r>
              <a:rPr lang="ru-RU" sz="2000" b="1" dirty="0"/>
              <a:t>@</a:t>
            </a:r>
            <a:r>
              <a:rPr lang="en-US" sz="2000" b="1" dirty="0"/>
              <a:t>mail</a:t>
            </a:r>
            <a:r>
              <a:rPr lang="ru-RU" sz="2000" b="1" dirty="0"/>
              <a:t>.</a:t>
            </a:r>
            <a:r>
              <a:rPr lang="en-US" sz="2000" b="1" dirty="0" err="1"/>
              <a:t>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18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28" y="661824"/>
            <a:ext cx="7869890" cy="10559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ГБУЗ РК «</a:t>
            </a:r>
            <a:r>
              <a:rPr lang="ru-RU" sz="2400" b="1" dirty="0" err="1">
                <a:solidFill>
                  <a:srgbClr val="FFFFFF"/>
                </a:solidFill>
              </a:rPr>
              <a:t>Княжпогостская</a:t>
            </a:r>
            <a:r>
              <a:rPr lang="ru-RU" sz="2400" b="1" dirty="0">
                <a:solidFill>
                  <a:srgbClr val="FFFFFF"/>
                </a:solidFill>
              </a:rPr>
              <a:t> центральная </a:t>
            </a:r>
            <a:r>
              <a:rPr lang="ru-RU" sz="2400" b="1" dirty="0" smtClean="0">
                <a:solidFill>
                  <a:srgbClr val="FFFFFF"/>
                </a:solidFill>
              </a:rPr>
              <a:t/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районная </a:t>
            </a:r>
            <a:r>
              <a:rPr lang="ru-RU" sz="2400" b="1" dirty="0">
                <a:solidFill>
                  <a:srgbClr val="FFFFFF"/>
                </a:solidFill>
              </a:rPr>
              <a:t>больница» </a:t>
            </a:r>
            <a:r>
              <a:rPr lang="ru-RU" sz="2400" b="1" dirty="0" smtClean="0">
                <a:solidFill>
                  <a:srgbClr val="FFFFFF"/>
                </a:solidFill>
              </a:rPr>
              <a:t/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/>
            </a:r>
            <a:br>
              <a:rPr lang="ru-RU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  <a:effectLst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53617" y="1786868"/>
            <a:ext cx="5113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600" b="1" dirty="0"/>
              <a:t>Здание больницы состоит из двух кирпичных корпусов, соединённых переходом (трёх- и четырёхэтажные строения). Внутри здания проведён современный капитальный ремонт</a:t>
            </a:r>
            <a:r>
              <a:rPr lang="ru-RU" sz="1600" b="1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3733" y="3482526"/>
            <a:ext cx="442403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/>
              <a:t>      </a:t>
            </a:r>
            <a:r>
              <a:rPr lang="ru-RU" b="1" dirty="0"/>
              <a:t>   </a:t>
            </a:r>
            <a:endParaRPr lang="ru-RU" b="1" dirty="0" smtClean="0"/>
          </a:p>
          <a:p>
            <a:pPr algn="just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настоящее время в сеть учреждений муниципального здравоохранения входят: Княжпогостская центральная районная больница, </a:t>
            </a:r>
            <a:r>
              <a:rPr lang="ru-RU" b="1" dirty="0" err="1">
                <a:solidFill>
                  <a:srgbClr val="FF0000"/>
                </a:solidFill>
              </a:rPr>
              <a:t>Синдорская</a:t>
            </a:r>
            <a:r>
              <a:rPr lang="ru-RU" b="1" dirty="0">
                <a:solidFill>
                  <a:srgbClr val="FF0000"/>
                </a:solidFill>
              </a:rPr>
              <a:t> участковая больница; </a:t>
            </a:r>
            <a:r>
              <a:rPr lang="ru-RU" b="1" dirty="0" smtClean="0">
                <a:solidFill>
                  <a:srgbClr val="FF0000"/>
                </a:solidFill>
              </a:rPr>
              <a:t>16 </a:t>
            </a:r>
            <a:r>
              <a:rPr lang="ru-RU" b="1" dirty="0" err="1">
                <a:solidFill>
                  <a:srgbClr val="FF0000"/>
                </a:solidFill>
              </a:rPr>
              <a:t>ФАПов</a:t>
            </a:r>
            <a:r>
              <a:rPr lang="ru-RU" b="1" dirty="0">
                <a:solidFill>
                  <a:srgbClr val="FF0000"/>
                </a:solidFill>
              </a:rPr>
              <a:t>. Радиус медицинского обслуживания населения составляет </a:t>
            </a:r>
            <a:r>
              <a:rPr lang="ru-RU" b="1" dirty="0" smtClean="0">
                <a:solidFill>
                  <a:srgbClr val="FF0000"/>
                </a:solidFill>
              </a:rPr>
              <a:t>250 </a:t>
            </a:r>
            <a:r>
              <a:rPr lang="ru-RU" b="1" dirty="0">
                <a:solidFill>
                  <a:srgbClr val="FF0000"/>
                </a:solidFill>
              </a:rPr>
              <a:t>км. </a:t>
            </a:r>
          </a:p>
          <a:p>
            <a:pPr algn="ctr">
              <a:tabLst>
                <a:tab pos="6013450" algn="l"/>
              </a:tabLst>
              <a:defRPr/>
            </a:pPr>
            <a:r>
              <a:rPr lang="ru-RU" b="1" dirty="0" smtClean="0"/>
              <a:t>Всего функционирует 89 коек </a:t>
            </a:r>
            <a:r>
              <a:rPr lang="ru-RU" b="1" dirty="0"/>
              <a:t>круглосуточного пребывания, </a:t>
            </a:r>
            <a:endParaRPr lang="ru-RU" b="1" dirty="0" smtClean="0"/>
          </a:p>
          <a:p>
            <a:pPr algn="ctr">
              <a:tabLst>
                <a:tab pos="6013450" algn="l"/>
              </a:tabLst>
              <a:defRPr/>
            </a:pPr>
            <a:r>
              <a:rPr lang="ru-RU" b="1" dirty="0" smtClean="0"/>
              <a:t>47 </a:t>
            </a:r>
            <a:r>
              <a:rPr lang="ru-RU" b="1" dirty="0"/>
              <a:t>коек дневного </a:t>
            </a:r>
            <a:r>
              <a:rPr lang="ru-RU" b="1" dirty="0" smtClean="0"/>
              <a:t>стационара </a:t>
            </a:r>
            <a:endParaRPr lang="ru-RU" b="1" dirty="0"/>
          </a:p>
          <a:p>
            <a:pPr>
              <a:tabLst>
                <a:tab pos="6013450" algn="l"/>
              </a:tabLst>
              <a:defRPr/>
            </a:pPr>
            <a:r>
              <a:rPr lang="ru-RU" dirty="0"/>
              <a:t> 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402"/>
          <a:stretch/>
        </p:blipFill>
        <p:spPr>
          <a:xfrm>
            <a:off x="167315" y="1702675"/>
            <a:ext cx="3488123" cy="19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6" y="4839262"/>
            <a:ext cx="2699707" cy="1799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73" y="2881646"/>
            <a:ext cx="2687956" cy="17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470" y="604668"/>
            <a:ext cx="7869890" cy="10559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ГБУЗ РК «</a:t>
            </a:r>
            <a:r>
              <a:rPr lang="ru-RU" sz="2400" b="1" dirty="0" err="1">
                <a:solidFill>
                  <a:srgbClr val="FFFFFF"/>
                </a:solidFill>
              </a:rPr>
              <a:t>Княжпогостская</a:t>
            </a:r>
            <a:r>
              <a:rPr lang="ru-RU" sz="2400" b="1" dirty="0">
                <a:solidFill>
                  <a:srgbClr val="FFFFFF"/>
                </a:solidFill>
              </a:rPr>
              <a:t> центральная </a:t>
            </a:r>
            <a:r>
              <a:rPr lang="ru-RU" sz="2400" b="1" dirty="0" smtClean="0">
                <a:solidFill>
                  <a:srgbClr val="FFFFFF"/>
                </a:solidFill>
              </a:rPr>
              <a:t/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районная </a:t>
            </a:r>
            <a:r>
              <a:rPr lang="ru-RU" sz="2400" b="1" dirty="0">
                <a:solidFill>
                  <a:srgbClr val="FFFFFF"/>
                </a:solidFill>
              </a:rPr>
              <a:t>больница» </a:t>
            </a:r>
            <a:r>
              <a:rPr lang="ru-RU" sz="2400" b="1" dirty="0" smtClean="0">
                <a:solidFill>
                  <a:srgbClr val="FFFFFF"/>
                </a:solidFill>
              </a:rPr>
              <a:t/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/>
            </a:r>
            <a:br>
              <a:rPr lang="ru-RU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3547" y="1565566"/>
            <a:ext cx="402584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600" b="1" dirty="0" smtClean="0">
                <a:solidFill>
                  <a:srgbClr val="009900"/>
                </a:solidFill>
                <a:latin typeface="Arial Narrow" pitchFamily="34" charset="0"/>
              </a:rPr>
              <a:t>Стационарные </a:t>
            </a:r>
            <a:r>
              <a:rPr lang="ru-RU" sz="1600" b="1" dirty="0">
                <a:solidFill>
                  <a:srgbClr val="009900"/>
                </a:solidFill>
                <a:latin typeface="Arial Narrow" pitchFamily="34" charset="0"/>
              </a:rPr>
              <a:t>отделения: </a:t>
            </a:r>
            <a:r>
              <a:rPr lang="ru-RU" sz="1600" b="1" dirty="0">
                <a:latin typeface="Arial Narrow" pitchFamily="34" charset="0"/>
              </a:rPr>
              <a:t>реанимационное, хирургическое, </a:t>
            </a:r>
            <a:r>
              <a:rPr lang="ru-RU" sz="1600" b="1" dirty="0" smtClean="0">
                <a:latin typeface="Arial Narrow" pitchFamily="34" charset="0"/>
              </a:rPr>
              <a:t>терапевтическое, отделение патологии беременных, </a:t>
            </a:r>
            <a:r>
              <a:rPr lang="ru-RU" sz="1600" b="1" dirty="0">
                <a:latin typeface="Arial Narrow" pitchFamily="34" charset="0"/>
              </a:rPr>
              <a:t>инфекционное, педиатрическое</a:t>
            </a:r>
            <a:r>
              <a:rPr lang="ru-RU" sz="1600" b="1" dirty="0" smtClean="0">
                <a:latin typeface="Arial Narrow" pitchFamily="34" charset="0"/>
              </a:rPr>
              <a:t>. Функционирует </a:t>
            </a:r>
            <a:r>
              <a:rPr lang="ru-RU" sz="1600" b="1" dirty="0" smtClean="0">
                <a:solidFill>
                  <a:srgbClr val="009900"/>
                </a:solidFill>
                <a:latin typeface="Arial Narrow" pitchFamily="34" charset="0"/>
              </a:rPr>
              <a:t>отделение скорой медицинской помощи.</a:t>
            </a:r>
            <a:endParaRPr lang="ru-RU" sz="1600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just" eaLnBrk="1" hangingPunct="1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27278" y="3166004"/>
            <a:ext cx="5688012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009900"/>
                </a:solidFill>
              </a:rPr>
              <a:t>Поликлиника</a:t>
            </a:r>
            <a:r>
              <a:rPr lang="ru-RU" b="1" dirty="0" smtClean="0"/>
              <a:t> на 400 посещений: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 smtClean="0"/>
              <a:t>6 терапевтических участков	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 smtClean="0"/>
              <a:t>4 педиатрических участка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 smtClean="0"/>
              <a:t>кабинеты неотложной помощи, </a:t>
            </a:r>
          </a:p>
          <a:p>
            <a:pPr algn="just"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доврачебный, профилактики, здорового ребенка</a:t>
            </a:r>
          </a:p>
          <a:p>
            <a:pPr algn="just">
              <a:defRPr/>
            </a:pPr>
            <a:r>
              <a:rPr lang="ru-RU" sz="1600" b="1" dirty="0" err="1" smtClean="0">
                <a:solidFill>
                  <a:srgbClr val="009900"/>
                </a:solidFill>
              </a:rPr>
              <a:t>Параклиника</a:t>
            </a:r>
            <a:r>
              <a:rPr lang="ru-RU" sz="1600" b="1" dirty="0" smtClean="0">
                <a:solidFill>
                  <a:srgbClr val="009900"/>
                </a:solidFill>
              </a:rPr>
              <a:t>:</a:t>
            </a:r>
            <a:endParaRPr lang="ru-RU" sz="1600" b="1" dirty="0">
              <a:solidFill>
                <a:srgbClr val="0099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sz="1600" b="1" dirty="0" smtClean="0"/>
              <a:t>клиническая лаборатория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sz="1600" b="1" dirty="0" smtClean="0"/>
              <a:t>физиотерапевтическое отделение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sz="1600" b="1" dirty="0" smtClean="0"/>
              <a:t>кабинет лучевой диагностики </a:t>
            </a:r>
          </a:p>
          <a:p>
            <a:pPr algn="just"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(</a:t>
            </a:r>
            <a:r>
              <a:rPr lang="ru-RU" sz="1600" b="1" dirty="0" err="1" smtClean="0"/>
              <a:t>рентгенкабинет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флюрокабинет</a:t>
            </a:r>
            <a:r>
              <a:rPr lang="ru-RU" sz="1600" b="1" dirty="0" smtClean="0"/>
              <a:t>, кабинет УЗИ)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sz="1600" b="1" dirty="0" smtClean="0"/>
              <a:t>эндоскопический кабинет</a:t>
            </a:r>
            <a:endParaRPr lang="ru-RU" sz="1600" b="1" dirty="0"/>
          </a:p>
          <a:p>
            <a:pPr algn="just">
              <a:defRPr/>
            </a:pPr>
            <a:r>
              <a:rPr lang="ru-RU" sz="1600" b="1" dirty="0" smtClean="0">
                <a:solidFill>
                  <a:srgbClr val="009900"/>
                </a:solidFill>
              </a:rPr>
              <a:t>Укомплектованность медицинским персоналом: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/>
              <a:t>в</a:t>
            </a:r>
            <a:r>
              <a:rPr lang="ru-RU" sz="1600" b="1" dirty="0" smtClean="0"/>
              <a:t>рачебным – 52% (30 врачей)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b="1" dirty="0" smtClean="0"/>
              <a:t>средним медицинским – 84% (152 человека)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ru-RU" sz="1600" b="1" dirty="0"/>
          </a:p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5" t="-6993" r="6045" b="6993"/>
          <a:stretch/>
        </p:blipFill>
        <p:spPr>
          <a:xfrm>
            <a:off x="193533" y="4782476"/>
            <a:ext cx="2888627" cy="1925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" b="12264"/>
          <a:stretch/>
        </p:blipFill>
        <p:spPr>
          <a:xfrm>
            <a:off x="4335516" y="1656000"/>
            <a:ext cx="2515544" cy="14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27" y="1660633"/>
            <a:ext cx="1854073" cy="2540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0" y="2903949"/>
            <a:ext cx="2606950" cy="18785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3547" y="215467"/>
            <a:ext cx="3347544" cy="10559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СТРУКТУРА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" y="393811"/>
            <a:ext cx="8757745" cy="10559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Специальности</a:t>
            </a:r>
            <a:endParaRPr lang="en-US" sz="3200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366" y="4380498"/>
            <a:ext cx="8702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9467" y="1729939"/>
            <a:ext cx="85574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МЕДИЦИНСКОЕ ОБРАЗОВАНИЕ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 ВРАЧ: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Специалитет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лечебное дело (врач-терапевт участковый, 6 лет), педиатрия (врач-педиатр участковый, 6 лет), стоматология (врач-стоматолог, 5 лет)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Ординатура 2 года – узкие специальности (врач-акушер-гинеколог, врач-невролог, врач-офтальмолог, врач-рентгенолог, врач-анестезиолог-реаниматолог и т.д.)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МЕДИЦИНСКОЕ ОБРАЗОВАНИЕ: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Лечебное дело (фельдшер, ведет самостоятельный прием)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Акушерское дело (акушерка, ведет самостоятельный прием)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Сестринское дело (медицинская сестра, помощник врача)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 (фельдшер-лаборант)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(зубной врач, ведет самостоятельный прием)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ортопедическая (зубной техник)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 (фармацевт)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медицинская помощь (СПО «Лечебное дело» и профессиональная переподготовка)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Рентгенология (среднее профессиональное медицинское образование и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переподготовка)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" y="393811"/>
            <a:ext cx="8757745" cy="10559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Целевые направления</a:t>
            </a:r>
            <a:endParaRPr lang="en-US" sz="3200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366" y="4380498"/>
            <a:ext cx="8702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6913" y="1604446"/>
            <a:ext cx="8517467" cy="533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Ключевое преимущество поступления по целевому направлению</a:t>
            </a:r>
            <a:r>
              <a:rPr lang="ru-RU" sz="15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«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целевики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конкурируют только между собой, не в рамках общего конкурса на специальность. Комиссия отбирает абитуриентов в рамках предоставленных для «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целевиков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квот, ранжируя их по баллам. Это даёт шанс поступить на бюджет с более низкими баллами, чем у абитуриентов, которые не имеют целевого направления.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обучении по целевому направлению студент учится в вузе / колледже бесплатно в рамках договора с ГБУЗ РК «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Княжпогостская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ЦРБ». После окончания учебного заведения выпускник обязан отработать по своей специальности в ГБУЗ РК «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Княжпогостская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ЦРБ»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года (пять лет).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5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 </a:t>
            </a:r>
            <a:r>
              <a:rPr lang="ru-RU" sz="15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получить 2 целевых направления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учебное заведение на две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специальности; 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учебных заведения по одной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специальности; 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учебных заведения по разным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специальностям</a:t>
            </a:r>
          </a:p>
          <a:p>
            <a:pPr indent="355600"/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целевого направления при себе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СНИЛС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обучающегося. Паспорт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СНИЛС законного представителя (родителя),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 о рождении, если обучающийся несовершеннолетний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 предварительный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успеваемости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дипломов победителя или призера олимпиад школьников по профильным предметам (химия и биология) при наличии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подтверждающих профессиональную направленность на медицинскую профессию при наличии (работа в государственных учреждениях здравоохранения, обучение в профильных классах, участие волонтерском движении и другое)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счета, открытого в банке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" y="393811"/>
            <a:ext cx="8757745" cy="10559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Медицинские колледжи </a:t>
            </a:r>
            <a:br>
              <a:rPr lang="ru-RU" sz="3200" b="1" dirty="0" smtClean="0">
                <a:solidFill>
                  <a:srgbClr val="FFFFFF"/>
                </a:solidFill>
              </a:rPr>
            </a:br>
            <a:r>
              <a:rPr lang="ru-RU" sz="3200" b="1" dirty="0" smtClean="0">
                <a:solidFill>
                  <a:srgbClr val="FFFFFF"/>
                </a:solidFill>
              </a:rPr>
              <a:t>Республики Коми</a:t>
            </a:r>
            <a:endParaRPr lang="en-US" sz="3200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366" y="4380498"/>
            <a:ext cx="8702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143" y="1582288"/>
            <a:ext cx="8253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Государственное профессиональное образовательное учреждение «Сыктывкарский медицинский колледж им. И.П. Морозова»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43797"/>
              </p:ext>
            </p:extLst>
          </p:nvPr>
        </p:nvGraphicFramePr>
        <p:xfrm>
          <a:off x="482162" y="2317996"/>
          <a:ext cx="8226972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41"/>
                <a:gridCol w="3421118"/>
                <a:gridCol w="4154213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Образовательная программа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Учебный план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Лечебное 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Очная и очно-заочная (вечернее) на базе 11 класса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Акушерское 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Очная на базе 9 классов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Сестринское</a:t>
                      </a:r>
                      <a:r>
                        <a:rPr lang="ru-RU" sz="1600" baseline="0" dirty="0" smtClean="0"/>
                        <a:t> 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Очная на базе 9 и 11 классов</a:t>
                      </a:r>
                      <a:endParaRPr lang="ru-RU" sz="1600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Очно-заочная (вечернее)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базе 11 класса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Сестринское дело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b="1" dirty="0" smtClean="0"/>
                        <a:t>Очно-заочное</a:t>
                      </a:r>
                      <a:r>
                        <a:rPr lang="ru-RU" sz="1600" b="1" baseline="0" dirty="0" smtClean="0"/>
                        <a:t> (дуальное образование) на базе 11 классов для работников учреждений здравоохранения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Лабораторная диагностика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Очная на базе 9 классов</a:t>
                      </a:r>
                      <a:endParaRPr lang="ru-RU" sz="1600" dirty="0" smtClean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Стоматология ортопедическая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Очная на базе 11 класса</a:t>
                      </a:r>
                    </a:p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Очно-заочная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(вечернее) на базе 11 класса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Фармация (только</a:t>
                      </a:r>
                      <a:r>
                        <a:rPr lang="ru-RU" sz="1600" baseline="0" dirty="0" smtClean="0"/>
                        <a:t> платное обучение)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Очная на базе 9 класса</a:t>
                      </a:r>
                      <a:endParaRPr lang="ru-RU" sz="16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9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366" y="4380498"/>
            <a:ext cx="8702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143" y="368343"/>
            <a:ext cx="8253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Государственное профессиональное образовательное учреждение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Ухтинский</a:t>
            </a:r>
            <a:r>
              <a:rPr lang="ru-RU" b="1" dirty="0">
                <a:solidFill>
                  <a:srgbClr val="FF0000"/>
                </a:solidFill>
              </a:rPr>
              <a:t> медицинский колледж»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52837"/>
              </p:ext>
            </p:extLst>
          </p:nvPr>
        </p:nvGraphicFramePr>
        <p:xfrm>
          <a:off x="482162" y="1103585"/>
          <a:ext cx="822697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41"/>
                <a:gridCol w="3421118"/>
                <a:gridCol w="4154213"/>
              </a:tblGrid>
              <a:tr h="3003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Образовательная программа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Учебный план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Лечебное 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Очная на базе 11 класса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Сестринское</a:t>
                      </a:r>
                      <a:r>
                        <a:rPr lang="ru-RU" sz="1600" baseline="0" dirty="0" smtClean="0"/>
                        <a:t> 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Очная на базе 9 и 11 классов</a:t>
                      </a:r>
                      <a:endParaRPr lang="ru-RU" sz="1600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Очно-заочная (вечернее)</a:t>
                      </a:r>
                    </a:p>
                    <a:p>
                      <a:pPr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11 класса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9023" y="2781456"/>
            <a:ext cx="8253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Государственное профессиональное образовательное учреждение </a:t>
            </a:r>
            <a:r>
              <a:rPr lang="ru-RU" b="1" dirty="0" smtClean="0">
                <a:solidFill>
                  <a:srgbClr val="FF0000"/>
                </a:solidFill>
              </a:rPr>
              <a:t>«Воркутинский медицинский </a:t>
            </a:r>
            <a:r>
              <a:rPr lang="ru-RU" b="1" dirty="0">
                <a:solidFill>
                  <a:srgbClr val="FF0000"/>
                </a:solidFill>
              </a:rPr>
              <a:t>колледж»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74355"/>
              </p:ext>
            </p:extLst>
          </p:nvPr>
        </p:nvGraphicFramePr>
        <p:xfrm>
          <a:off x="469023" y="3427787"/>
          <a:ext cx="822697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41"/>
                <a:gridCol w="3421118"/>
                <a:gridCol w="4154213"/>
              </a:tblGrid>
              <a:tr h="3260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Образовательная программа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Учебный план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Сестринское</a:t>
                      </a:r>
                      <a:r>
                        <a:rPr lang="ru-RU" sz="1600" baseline="0" dirty="0" smtClean="0"/>
                        <a:t> 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Очная на базе 9 класса</a:t>
                      </a:r>
                      <a:endParaRPr lang="ru-RU" sz="1600" dirty="0" smtClean="0"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Очно-заочная (вечернее)</a:t>
                      </a:r>
                    </a:p>
                    <a:p>
                      <a:pPr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11 класса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8143" y="4871403"/>
            <a:ext cx="8253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Государственное профессиональное образовательное учреждение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«Печорский промышленно-экономический </a:t>
            </a:r>
            <a:r>
              <a:rPr lang="ru-RU" b="1" dirty="0">
                <a:solidFill>
                  <a:srgbClr val="FF0000"/>
                </a:solidFill>
              </a:rPr>
              <a:t>колледж»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89513"/>
              </p:ext>
            </p:extLst>
          </p:nvPr>
        </p:nvGraphicFramePr>
        <p:xfrm>
          <a:off x="469023" y="5517734"/>
          <a:ext cx="8226972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41"/>
                <a:gridCol w="3421118"/>
                <a:gridCol w="4154213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Образовательная программа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Учебный план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Сестринское</a:t>
                      </a:r>
                      <a:r>
                        <a:rPr lang="ru-RU" sz="1600" baseline="0" dirty="0" smtClean="0"/>
                        <a:t> дело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Очная на базе 9 и 11 классов</a:t>
                      </a:r>
                      <a:endParaRPr lang="ru-RU" sz="16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9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" y="393811"/>
            <a:ext cx="8757745" cy="10559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Высшие медицинские учебные заведения по целевому направлению</a:t>
            </a:r>
            <a:endParaRPr lang="en-US" sz="3200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366" y="4380498"/>
            <a:ext cx="8702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143" y="1556493"/>
            <a:ext cx="8253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Федеральное </a:t>
            </a:r>
            <a:r>
              <a:rPr lang="ru-RU" sz="2000" b="1" dirty="0">
                <a:solidFill>
                  <a:srgbClr val="FF0000"/>
                </a:solidFill>
              </a:rPr>
              <a:t>государственное бюджетное образовательное учреждение высшего образования «Сыктывкарский государственный университет имени Питирима Сорокина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72497"/>
              </p:ext>
            </p:extLst>
          </p:nvPr>
        </p:nvGraphicFramePr>
        <p:xfrm>
          <a:off x="623395" y="2530365"/>
          <a:ext cx="794450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50"/>
                <a:gridCol w="3196036"/>
                <a:gridCol w="2412124"/>
                <a:gridCol w="1876096"/>
              </a:tblGrid>
              <a:tr h="33086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план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Лечебное 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</a:t>
                      </a:r>
                      <a:r>
                        <a:rPr lang="ru-RU" baseline="0" dirty="0" smtClean="0"/>
                        <a:t> 6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Педиатрия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 6 лет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1715" y="3698142"/>
            <a:ext cx="8253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Федеральное государственное бюджетное образовательное учреждение высшего образования "Кировский государственный медицинский университет"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23536"/>
              </p:ext>
            </p:extLst>
          </p:nvPr>
        </p:nvGraphicFramePr>
        <p:xfrm>
          <a:off x="601715" y="4719052"/>
          <a:ext cx="7944506" cy="152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50"/>
                <a:gridCol w="3196036"/>
                <a:gridCol w="2412124"/>
                <a:gridCol w="1876096"/>
              </a:tblGrid>
              <a:tr h="40969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план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Лечебное 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</a:t>
                      </a:r>
                      <a:r>
                        <a:rPr lang="ru-RU" baseline="0" dirty="0" smtClean="0"/>
                        <a:t> 6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Педиатрия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 6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Стоматология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 5 лет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3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5" y="393811"/>
            <a:ext cx="8757745" cy="10559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</a:rPr>
              <a:t>Высшие медицинские учебные заведения по целевому направлению</a:t>
            </a:r>
            <a:endParaRPr lang="en-US" sz="3200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366" y="4380498"/>
            <a:ext cx="8702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5364" y="1535631"/>
            <a:ext cx="8253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Федеральное </a:t>
            </a:r>
            <a:r>
              <a:rPr lang="ru-RU" sz="2000" b="1" dirty="0">
                <a:solidFill>
                  <a:srgbClr val="FF0000"/>
                </a:solidFill>
              </a:rPr>
              <a:t>государственное бюджетное образовательное учреждение высшего образования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Северный </a:t>
            </a:r>
            <a:r>
              <a:rPr lang="ru-RU" sz="2000" b="1" dirty="0" smtClean="0">
                <a:solidFill>
                  <a:srgbClr val="FF0000"/>
                </a:solidFill>
              </a:rPr>
              <a:t>государственный медицинский университет» </a:t>
            </a:r>
            <a:r>
              <a:rPr lang="ru-RU" sz="2000" b="1" dirty="0" err="1" smtClean="0">
                <a:solidFill>
                  <a:srgbClr val="FF0000"/>
                </a:solidFill>
              </a:rPr>
              <a:t>г.Архангельск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61112"/>
              </p:ext>
            </p:extLst>
          </p:nvPr>
        </p:nvGraphicFramePr>
        <p:xfrm>
          <a:off x="554419" y="2551294"/>
          <a:ext cx="7944506" cy="152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50"/>
                <a:gridCol w="3196036"/>
                <a:gridCol w="2412124"/>
                <a:gridCol w="1876096"/>
              </a:tblGrid>
              <a:tr h="40969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план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Лечебное 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</a:t>
                      </a:r>
                      <a:r>
                        <a:rPr lang="ru-RU" baseline="0" dirty="0" smtClean="0"/>
                        <a:t> 6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Педиатрия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 6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Стоматология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 5 лет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9382" y="4101266"/>
            <a:ext cx="8253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Федеральное государственное бюджетное образовательное учреждение высшего образования </a:t>
            </a:r>
            <a:r>
              <a:rPr lang="ru-RU" sz="2000" b="1" dirty="0" smtClean="0">
                <a:solidFill>
                  <a:srgbClr val="FF0000"/>
                </a:solidFill>
              </a:rPr>
              <a:t>"</a:t>
            </a:r>
            <a:r>
              <a:rPr lang="ru-RU" sz="2000" b="1" dirty="0">
                <a:solidFill>
                  <a:srgbClr val="FF0000"/>
                </a:solidFill>
              </a:rPr>
              <a:t>Санкт-Петербургский государственный педиатрический медицинский университет</a:t>
            </a:r>
            <a:r>
              <a:rPr lang="ru-RU" sz="2000" b="1" dirty="0" smtClean="0">
                <a:solidFill>
                  <a:srgbClr val="FF0000"/>
                </a:solidFill>
              </a:rPr>
              <a:t>"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39663"/>
              </p:ext>
            </p:extLst>
          </p:nvPr>
        </p:nvGraphicFramePr>
        <p:xfrm>
          <a:off x="559382" y="5185687"/>
          <a:ext cx="794450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50"/>
                <a:gridCol w="3196036"/>
                <a:gridCol w="2412124"/>
                <a:gridCol w="1876096"/>
              </a:tblGrid>
              <a:tr h="26923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Учебный план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Педиатрия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Специалитет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Очная, 6 лет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2221</TotalTime>
  <Words>779</Words>
  <Application>Microsoft Office PowerPoint</Application>
  <PresentationFormat>Экран (4:3)</PresentationFormat>
  <Paragraphs>186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Презентация PowerPoint</vt:lpstr>
      <vt:lpstr>ГБУЗ РК «Княжпогостская центральная  районная больница»   </vt:lpstr>
      <vt:lpstr>ГБУЗ РК «Княжпогостская центральная  районная больница»   </vt:lpstr>
      <vt:lpstr>Специальности</vt:lpstr>
      <vt:lpstr>Целевые направления</vt:lpstr>
      <vt:lpstr>Медицинские колледжи  Республики Коми</vt:lpstr>
      <vt:lpstr>Презентация PowerPoint</vt:lpstr>
      <vt:lpstr>Высшие медицинские учебные заведения по целевому направлению</vt:lpstr>
      <vt:lpstr>Высшие медицинские учебные заведения по целевому направлению</vt:lpstr>
      <vt:lpstr>ГБУЗ РК «Княжпогостская центральная  районная больница»   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Отдел кадров</cp:lastModifiedBy>
  <cp:revision>334</cp:revision>
  <cp:lastPrinted>2019-05-17T05:27:30Z</cp:lastPrinted>
  <dcterms:created xsi:type="dcterms:W3CDTF">2016-11-18T14:12:19Z</dcterms:created>
  <dcterms:modified xsi:type="dcterms:W3CDTF">2023-05-03T09:28:36Z</dcterms:modified>
</cp:coreProperties>
</file>